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672" r:id="rId2"/>
    <p:sldId id="1389" r:id="rId3"/>
    <p:sldId id="1418" r:id="rId4"/>
    <p:sldId id="1390" r:id="rId5"/>
    <p:sldId id="1391" r:id="rId6"/>
    <p:sldId id="1394" r:id="rId7"/>
    <p:sldId id="1401" r:id="rId8"/>
    <p:sldId id="1405" r:id="rId9"/>
    <p:sldId id="1406" r:id="rId10"/>
    <p:sldId id="1407" r:id="rId11"/>
    <p:sldId id="1409" r:id="rId12"/>
    <p:sldId id="1420" r:id="rId13"/>
    <p:sldId id="1419" r:id="rId14"/>
    <p:sldId id="1421" r:id="rId15"/>
    <p:sldId id="1422" r:id="rId16"/>
    <p:sldId id="1423" r:id="rId17"/>
    <p:sldId id="1424" r:id="rId18"/>
    <p:sldId id="1425" r:id="rId19"/>
  </p:sldIdLst>
  <p:sldSz cx="9144000" cy="6858000" type="screen4x3"/>
  <p:notesSz cx="7315200" cy="9601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>
          <p15:clr>
            <a:srgbClr val="A4A3A4"/>
          </p15:clr>
        </p15:guide>
        <p15:guide id="2" pos="55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0CC00"/>
    <a:srgbClr val="EA8B00"/>
    <a:srgbClr val="33CC33"/>
    <a:srgbClr val="FF3399"/>
    <a:srgbClr val="66FF33"/>
    <a:srgbClr val="FFCC99"/>
    <a:srgbClr val="FF3300"/>
    <a:srgbClr val="FFFF00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529" autoAdjust="0"/>
    <p:restoredTop sz="86856" autoAdjust="0"/>
  </p:normalViewPr>
  <p:slideViewPr>
    <p:cSldViewPr snapToGrid="0">
      <p:cViewPr varScale="1">
        <p:scale>
          <a:sx n="83" d="100"/>
          <a:sy n="83" d="100"/>
        </p:scale>
        <p:origin x="928" y="184"/>
      </p:cViewPr>
      <p:guideLst>
        <p:guide orient="horz" pos="3888"/>
        <p:guide pos="55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91" d="100"/>
          <a:sy n="91" d="100"/>
        </p:scale>
        <p:origin x="3680" y="20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70265" cy="479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37" y="1"/>
            <a:ext cx="3170264" cy="479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2065"/>
            <a:ext cx="3170265" cy="479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37" y="9122065"/>
            <a:ext cx="3170264" cy="479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76769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5.tiff>
</file>

<file path=ppt/media/image6.jpeg>
</file>

<file path=ppt/media/image7.tiff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70265" cy="479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37" y="1"/>
            <a:ext cx="3170264" cy="479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671" y="4561803"/>
            <a:ext cx="5365858" cy="43183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2065"/>
            <a:ext cx="3170265" cy="479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37" y="9122065"/>
            <a:ext cx="3170264" cy="479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672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95691D3-A157-48F6-8FA0-A025F564B5A1}" type="slidenum">
              <a:rPr lang="en-US"/>
              <a:pPr/>
              <a:t>1</a:t>
            </a:fld>
            <a:endParaRPr lang="en-US"/>
          </a:p>
        </p:txBody>
      </p:sp>
      <p:sp>
        <p:nvSpPr>
          <p:cNvPr id="980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0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4940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Started by Guido Van Rossum as a hobby</a:t>
            </a:r>
            <a:r>
              <a:rPr lang="en-US" dirty="0">
                <a:cs typeface="Calibri"/>
              </a:rPr>
              <a:t> over the Christmas vacation.</a:t>
            </a:r>
          </a:p>
          <a:p>
            <a:r>
              <a:rPr lang="en-US" dirty="0">
                <a:cs typeface="Calibri"/>
              </a:rPr>
              <a:t>- named after Monty Python's Flying Circus</a:t>
            </a:r>
          </a:p>
          <a:p>
            <a:r>
              <a:rPr lang="en-US" dirty="0">
                <a:cs typeface="Calibri"/>
              </a:rPr>
              <a:t>- First released in 1991, loved by Unix scripters</a:t>
            </a:r>
          </a:p>
          <a:p>
            <a:r>
              <a:rPr lang="en-US" dirty="0">
                <a:cs typeface="Calibri"/>
              </a:rPr>
              <a:t>- Now transformed into the most popular interpreted language. You can build anything with it!</a:t>
            </a:r>
          </a:p>
          <a:p>
            <a:r>
              <a:rPr lang="en-US" dirty="0">
                <a:cs typeface="Calibri"/>
              </a:rPr>
              <a:t>- Facts! Python was the most used language in 2016 and still most likely is!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049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Make sure students can find navigator, and open applications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from it.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911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80175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FEB8F-776C-4B99-A6E6-C13B47B3A589}" type="datetimeFigureOut">
              <a:rPr lang="en-US" smtClean="0"/>
              <a:t>12/1/22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077738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FEB8F-776C-4B99-A6E6-C13B47B3A589}" type="datetimeFigureOut">
              <a:rPr lang="en-US" smtClean="0"/>
              <a:t>12/1/22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7867805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9513" y="1990725"/>
            <a:ext cx="7793037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304800" y="838200"/>
            <a:ext cx="787400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842963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63663" y="3944938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01613" y="3011488"/>
            <a:ext cx="8693150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0" y="6605588"/>
            <a:ext cx="2829261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 dirty="0"/>
              <a:t>© 2016 A. </a:t>
            </a:r>
            <a:r>
              <a:rPr lang="de-DE" sz="900" dirty="0" err="1"/>
              <a:t>Haeberlen</a:t>
            </a:r>
            <a:r>
              <a:rPr lang="de-DE" sz="900" dirty="0"/>
              <a:t>,</a:t>
            </a:r>
            <a:r>
              <a:rPr lang="de-DE" sz="900" baseline="0" dirty="0"/>
              <a:t> Z. Ives</a:t>
            </a:r>
            <a:endParaRPr lang="en-GB" sz="90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5590101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FEB8F-776C-4B99-A6E6-C13B47B3A589}" type="datetimeFigureOut">
              <a:rPr lang="en-US" smtClean="0"/>
              <a:t>12/1/22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8641311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FEB8F-776C-4B99-A6E6-C13B47B3A589}" type="datetimeFigureOut">
              <a:rPr lang="en-US" smtClean="0"/>
              <a:t>12/1/22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1352242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FEB8F-776C-4B99-A6E6-C13B47B3A589}" type="datetimeFigureOut">
              <a:rPr lang="en-US" smtClean="0"/>
              <a:t>12/1/22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126848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FEB8F-776C-4B99-A6E6-C13B47B3A589}" type="datetimeFigureOut">
              <a:rPr lang="en-US" smtClean="0"/>
              <a:t>12/1/22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5439346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495505-AA8D-4EA2-BB21-59D01CA8662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6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FEB8F-776C-4B99-A6E6-C13B47B3A589}" type="datetimeFigureOut">
              <a:rPr lang="en-US" smtClean="0"/>
              <a:t>12/1/22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8299799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FEB8F-776C-4B99-A6E6-C13B47B3A589}" type="datetimeFigureOut">
              <a:rPr lang="en-US" smtClean="0"/>
              <a:t>12/1/22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518256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FEB8F-776C-4B99-A6E6-C13B47B3A589}" type="datetimeFigureOut">
              <a:rPr lang="en-US" smtClean="0"/>
              <a:t>12/1/22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ectangle 32"/>
          <p:cNvSpPr>
            <a:spLocks noChangeArrowheads="1"/>
          </p:cNvSpPr>
          <p:nvPr userDrawn="1"/>
        </p:nvSpPr>
        <p:spPr bwMode="auto">
          <a:xfrm>
            <a:off x="0" y="6605588"/>
            <a:ext cx="2764716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 dirty="0"/>
              <a:t>© 2016 A. </a:t>
            </a:r>
            <a:r>
              <a:rPr lang="de-DE" sz="900" dirty="0" err="1"/>
              <a:t>Haeberlen</a:t>
            </a:r>
            <a:r>
              <a:rPr lang="de-DE" sz="900" dirty="0"/>
              <a:t>, Z. Ives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2846104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58" r:id="rId12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ons.wikimedia.org/wiki/File:Python_natalensis_Smith_1840.jpg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9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43000" y="1122363"/>
            <a:ext cx="6858000" cy="2078037"/>
          </a:xfrm>
        </p:spPr>
        <p:txBody>
          <a:bodyPr/>
          <a:lstStyle/>
          <a:p>
            <a:r>
              <a:rPr lang="en-US" sz="3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Science Using Python</a:t>
            </a:r>
          </a:p>
        </p:txBody>
      </p:sp>
      <p:sp>
        <p:nvSpPr>
          <p:cNvPr id="5" name="Rectangle 1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8E567325-2963-4A7A-BA2E-40008A41508F}" type="slidenum">
              <a:rPr lang="en-GB"/>
              <a:pPr/>
              <a:t>1</a:t>
            </a:fld>
            <a:endParaRPr lang="en-GB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Hye Young Kim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Advanced Data Visualizations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02" y="1560587"/>
            <a:ext cx="8436652" cy="493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558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Languages, Systems, 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Spreadsheets</a:t>
            </a:r>
          </a:p>
          <a:p>
            <a:pPr lvl="1"/>
            <a:r>
              <a:rPr lang="en-US" sz="2400" dirty="0"/>
              <a:t>Surprisingly versatile and powerful for data analysis tasks, but not truly big data</a:t>
            </a:r>
          </a:p>
          <a:p>
            <a:r>
              <a:rPr lang="en-US" dirty="0"/>
              <a:t>Programming languages with big-data support</a:t>
            </a:r>
          </a:p>
          <a:p>
            <a:pPr lvl="1"/>
            <a:r>
              <a:rPr lang="en-US" sz="2400" dirty="0"/>
              <a:t>R Language – powerful statistical features</a:t>
            </a:r>
          </a:p>
          <a:p>
            <a:pPr lvl="1"/>
            <a:r>
              <a:rPr lang="en-US" sz="2400" dirty="0">
                <a:solidFill>
                  <a:srgbClr val="FF0000"/>
                </a:solidFill>
              </a:rPr>
              <a:t>Python</a:t>
            </a:r>
            <a:r>
              <a:rPr lang="en-US" sz="2400" dirty="0"/>
              <a:t> – general-purpose language with R-like add-ons (Pandas, </a:t>
            </a:r>
            <a:r>
              <a:rPr lang="en-US" sz="2400" dirty="0" err="1"/>
              <a:t>SciPy</a:t>
            </a:r>
            <a:r>
              <a:rPr lang="en-US" sz="2400" dirty="0"/>
              <a:t>, </a:t>
            </a:r>
            <a:r>
              <a:rPr lang="en-US" sz="2400" dirty="0" err="1"/>
              <a:t>scikit</a:t>
            </a:r>
            <a:r>
              <a:rPr lang="en-US" sz="2400" dirty="0"/>
              <a:t>-learn)</a:t>
            </a:r>
          </a:p>
          <a:p>
            <a:r>
              <a:rPr lang="en-US" dirty="0"/>
              <a:t>Data processing in the cloud</a:t>
            </a:r>
          </a:p>
          <a:p>
            <a:pPr lvl="1"/>
            <a:r>
              <a:rPr lang="en-US" sz="2400" dirty="0"/>
              <a:t>Amazon Web Services, Google Cloud, Microsoft Azure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53626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C311D-76ED-474C-B8D3-6E21DB342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do you care?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594ED0-8F2E-FC47-B951-8984DEE6A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475404"/>
            <a:ext cx="6934523" cy="5206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186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3707-605D-1E42-8E8E-A67F6BBAF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44808"/>
          </a:xfrm>
        </p:spPr>
        <p:txBody>
          <a:bodyPr/>
          <a:lstStyle/>
          <a:p>
            <a:r>
              <a:rPr lang="en-US" b="1" dirty="0"/>
              <a:t>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B2975-EB5B-2545-A64F-D807A8369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842" y="1160060"/>
            <a:ext cx="8543497" cy="5332813"/>
          </a:xfrm>
        </p:spPr>
        <p:txBody>
          <a:bodyPr>
            <a:normAutofit fontScale="92500"/>
          </a:bodyPr>
          <a:lstStyle/>
          <a:p>
            <a:r>
              <a:rPr lang="en-US" dirty="0"/>
              <a:t>Python is an open-source, general-purpose scripting language.</a:t>
            </a:r>
          </a:p>
          <a:p>
            <a:r>
              <a:rPr lang="en-US" dirty="0"/>
              <a:t>Open-source</a:t>
            </a:r>
          </a:p>
          <a:p>
            <a:pPr lvl="1"/>
            <a:r>
              <a:rPr lang="en-US" dirty="0"/>
              <a:t>Built by a community</a:t>
            </a:r>
          </a:p>
          <a:p>
            <a:pPr lvl="1"/>
            <a:r>
              <a:rPr lang="en-US" dirty="0"/>
              <a:t>Maintained by a community</a:t>
            </a:r>
          </a:p>
          <a:p>
            <a:pPr lvl="1"/>
            <a:r>
              <a:rPr lang="en-US" dirty="0"/>
              <a:t>Free to use for all</a:t>
            </a:r>
          </a:p>
          <a:p>
            <a:r>
              <a:rPr lang="en-US" dirty="0"/>
              <a:t>General Purpose</a:t>
            </a:r>
          </a:p>
          <a:p>
            <a:pPr lvl="1"/>
            <a:r>
              <a:rPr lang="en-US" dirty="0"/>
              <a:t>If you’re doing it on a computer and there’s some repetitive element, then you can automate it in Python.</a:t>
            </a:r>
          </a:p>
          <a:p>
            <a:pPr lvl="1"/>
            <a:r>
              <a:rPr lang="en-US" dirty="0"/>
              <a:t>Python isn’t limited to Data Science, but it’s very popular with data scientists!</a:t>
            </a:r>
          </a:p>
          <a:p>
            <a:r>
              <a:rPr lang="en-US" dirty="0"/>
              <a:t>Scripting</a:t>
            </a:r>
          </a:p>
          <a:p>
            <a:pPr lvl="1"/>
            <a:r>
              <a:rPr lang="en-US" dirty="0"/>
              <a:t>Series of commands to automate some task.</a:t>
            </a:r>
          </a:p>
          <a:p>
            <a:pPr lvl="1"/>
            <a:r>
              <a:rPr lang="en-US" dirty="0"/>
              <a:t>Like a pipeline: takes some inputs, does some things to these inputs, and gives back some outputs.</a:t>
            </a:r>
          </a:p>
          <a:p>
            <a:pPr lvl="1"/>
            <a:r>
              <a:rPr lang="en-US" dirty="0"/>
              <a:t>It’s good to keep the input-output framework in your head.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4" descr="A close up of a snake&#10;&#10;Description generated with very high confidence">
            <a:extLst>
              <a:ext uri="{FF2B5EF4-FFF2-40B4-BE49-F238E27FC236}">
                <a16:creationId xmlns:a16="http://schemas.microsoft.com/office/drawing/2014/main" id="{966589CC-47CB-4844-9DDD-D2A88E69F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322" y="152617"/>
            <a:ext cx="1713224" cy="699620"/>
          </a:xfrm>
          <a:prstGeom prst="rect">
            <a:avLst/>
          </a:prstGeom>
        </p:spPr>
      </p:pic>
      <p:sp>
        <p:nvSpPr>
          <p:cNvPr id="5" name="&quot;Not Allowed&quot; Symbol 6">
            <a:extLst>
              <a:ext uri="{FF2B5EF4-FFF2-40B4-BE49-F238E27FC236}">
                <a16:creationId xmlns:a16="http://schemas.microsoft.com/office/drawing/2014/main" id="{87462A85-85CC-894D-B63B-F18F831C0BA7}"/>
              </a:ext>
            </a:extLst>
          </p:cNvPr>
          <p:cNvSpPr/>
          <p:nvPr/>
        </p:nvSpPr>
        <p:spPr>
          <a:xfrm>
            <a:off x="6284104" y="260225"/>
            <a:ext cx="725659" cy="592012"/>
          </a:xfrm>
          <a:prstGeom prst="noSmoking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12E5C8-EDE1-504A-A440-2B025016C145}"/>
              </a:ext>
            </a:extLst>
          </p:cNvPr>
          <p:cNvSpPr txBox="1"/>
          <p:nvPr/>
        </p:nvSpPr>
        <p:spPr>
          <a:xfrm>
            <a:off x="11773174" y="1484228"/>
            <a:ext cx="68158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>
                <a:hlinkClick r:id="rId4"/>
              </a:rPr>
              <a:t>Python </a:t>
            </a:r>
            <a:r>
              <a:rPr lang="en-GB" sz="1400" dirty="0" err="1">
                <a:hlinkClick r:id="rId4"/>
              </a:rPr>
              <a:t>natalensis</a:t>
            </a:r>
            <a:r>
              <a:rPr lang="en-GB" sz="1400" dirty="0">
                <a:hlinkClick r:id="rId4"/>
              </a:rPr>
              <a:t> by A. Smith</a:t>
            </a:r>
            <a:r>
              <a:rPr lang="en-GB" sz="1400" dirty="0"/>
              <a:t> on Wikimedia Commons</a:t>
            </a:r>
          </a:p>
        </p:txBody>
      </p:sp>
    </p:spTree>
    <p:extLst>
      <p:ext uri="{BB962C8B-B14F-4D97-AF65-F5344CB8AC3E}">
        <p14:creationId xmlns:p14="http://schemas.microsoft.com/office/powerpoint/2010/main" val="2448805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34FA0-D9F3-3D47-B7D6-414A27708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Python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4EA34-3A31-9348-8575-368218873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73958"/>
            <a:ext cx="7886700" cy="501891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Scripting</a:t>
            </a:r>
          </a:p>
          <a:p>
            <a:pPr lvl="1"/>
            <a:r>
              <a:rPr lang="en-US" dirty="0"/>
              <a:t>Series of commands to automate some task.</a:t>
            </a:r>
          </a:p>
          <a:p>
            <a:pPr lvl="1"/>
            <a:r>
              <a:rPr lang="en-US" dirty="0"/>
              <a:t>Like a pipeline: takes some inputs, does some things to these inputs, and gives back some outputs.</a:t>
            </a:r>
          </a:p>
          <a:p>
            <a:pPr lvl="1"/>
            <a:r>
              <a:rPr lang="en-US" dirty="0"/>
              <a:t>It’s good to keep the input-output framework in your head.</a:t>
            </a:r>
          </a:p>
          <a:p>
            <a:r>
              <a:rPr lang="en-US" dirty="0"/>
              <a:t>Language</a:t>
            </a:r>
          </a:p>
          <a:p>
            <a:pPr lvl="1"/>
            <a:r>
              <a:rPr lang="en-US" dirty="0"/>
              <a:t>Python is a language, and not an application.</a:t>
            </a:r>
          </a:p>
          <a:p>
            <a:pPr lvl="1"/>
            <a:r>
              <a:rPr lang="en-US" dirty="0"/>
              <a:t>Practical difference for you:</a:t>
            </a:r>
          </a:p>
          <a:p>
            <a:pPr lvl="2"/>
            <a:r>
              <a:rPr lang="en-US" dirty="0"/>
              <a:t>most applications provide you options to select from.</a:t>
            </a:r>
          </a:p>
          <a:p>
            <a:pPr lvl="2"/>
            <a:r>
              <a:rPr lang="en-US" dirty="0"/>
              <a:t>languages require to generate commands from accepted rules.</a:t>
            </a:r>
          </a:p>
          <a:p>
            <a:pPr lvl="1"/>
            <a:r>
              <a:rPr lang="en-US" dirty="0"/>
              <a:t>Bottom line is that you can do nearly anything with Python!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37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D5A71-FF95-8048-98B2-A7AC010C0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Can I use Python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7C6A3-1F9F-294F-8475-62BB67277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60310"/>
            <a:ext cx="7886700" cy="5032564"/>
          </a:xfrm>
        </p:spPr>
        <p:txBody>
          <a:bodyPr>
            <a:normAutofit/>
          </a:bodyPr>
          <a:lstStyle/>
          <a:p>
            <a:r>
              <a:rPr lang="en-US" dirty="0"/>
              <a:t>Clean up my messy data!</a:t>
            </a:r>
          </a:p>
          <a:p>
            <a:r>
              <a:rPr lang="en-US" dirty="0"/>
              <a:t>Run analyses with (hundreds of) millions of data points it won’t fit into an excel spreadsheet!</a:t>
            </a:r>
          </a:p>
          <a:p>
            <a:r>
              <a:rPr lang="en-US" dirty="0"/>
              <a:t>I want to automate downloading several decades of newspaper articles!</a:t>
            </a:r>
          </a:p>
          <a:p>
            <a:r>
              <a:rPr lang="en-US" dirty="0"/>
              <a:t>I want to create beautiful (interactive) visuals to accompany my analyses!</a:t>
            </a:r>
          </a:p>
          <a:p>
            <a:r>
              <a:rPr lang="en-US" dirty="0"/>
              <a:t>I want to uncover hidden structures linking parliamentary committees!</a:t>
            </a:r>
          </a:p>
          <a:p>
            <a:r>
              <a:rPr lang="en-US" dirty="0"/>
              <a:t>I want to track the changing meaning of a concept over a century!</a:t>
            </a:r>
          </a:p>
          <a:p>
            <a:r>
              <a:rPr lang="en-US" dirty="0"/>
              <a:t>Again: any repetitive task done on a computer can be automated with Python.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745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EFEB9-258E-CE4F-A5AA-562AE7E9C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507" y="365126"/>
            <a:ext cx="7886700" cy="825045"/>
          </a:xfrm>
        </p:spPr>
        <p:txBody>
          <a:bodyPr/>
          <a:lstStyle/>
          <a:p>
            <a:r>
              <a:rPr lang="en-US" b="1" dirty="0"/>
              <a:t>Tools of the Trade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A341C-2A8B-4C44-A63A-29A0B90E0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371" y="1190171"/>
            <a:ext cx="8766629" cy="1509486"/>
          </a:xfrm>
        </p:spPr>
        <p:txBody>
          <a:bodyPr/>
          <a:lstStyle/>
          <a:p>
            <a:r>
              <a:rPr lang="en-US" dirty="0"/>
              <a:t>Anaconda</a:t>
            </a:r>
          </a:p>
          <a:p>
            <a:pPr lvl="1"/>
            <a:r>
              <a:rPr lang="en-US" dirty="0"/>
              <a:t>Environment and software manager.</a:t>
            </a:r>
          </a:p>
          <a:p>
            <a:pPr lvl="1"/>
            <a:r>
              <a:rPr lang="en-US" dirty="0"/>
              <a:t>Can be used from the command line (cli) or browser-like interface (anaconda-navigator).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7FB638-8FC7-3043-B6D0-0A49AA694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213" y="2699657"/>
            <a:ext cx="6868329" cy="4058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7909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ADB14-F475-7947-815C-FDBB07DAC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Tools of the Trade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BA274-FED8-0A4D-BEA4-262B1B168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470" y="1612960"/>
            <a:ext cx="2324351" cy="4667249"/>
          </a:xfrm>
        </p:spPr>
        <p:txBody>
          <a:bodyPr/>
          <a:lstStyle/>
          <a:p>
            <a:r>
              <a:rPr lang="en-US" sz="2200" dirty="0" err="1"/>
              <a:t>Jupyter</a:t>
            </a:r>
            <a:r>
              <a:rPr lang="en-US" sz="2200" dirty="0"/>
              <a:t> Notebook</a:t>
            </a:r>
          </a:p>
          <a:p>
            <a:pPr lvl="1"/>
            <a:r>
              <a:rPr lang="en-US" sz="2000" dirty="0"/>
              <a:t>Interactive code editor.</a:t>
            </a:r>
          </a:p>
          <a:p>
            <a:pPr lvl="1"/>
            <a:r>
              <a:rPr lang="en-US" sz="2000" dirty="0">
                <a:cs typeface="Calibri"/>
              </a:rPr>
              <a:t>Easy to use environment</a:t>
            </a:r>
          </a:p>
          <a:p>
            <a:pPr lvl="1"/>
            <a:r>
              <a:rPr lang="en-US" sz="2000" dirty="0">
                <a:cs typeface="Calibri"/>
              </a:rPr>
              <a:t>Web-based</a:t>
            </a:r>
          </a:p>
          <a:p>
            <a:pPr lvl="1"/>
            <a:r>
              <a:rPr lang="en-US" sz="2000" dirty="0">
                <a:cs typeface="Calibri"/>
              </a:rPr>
              <a:t>Combines both text and code into one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6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44257872-E444-D443-A187-311163F8C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821" y="1612960"/>
            <a:ext cx="6270709" cy="456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7524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81027-0134-754E-95C1-67B13A6D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Basic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545E9-9E72-8F46-964A-A51EE2B92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825625"/>
            <a:ext cx="8081397" cy="435133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Open up Anaconda Navigator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Open up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Navigate to relevant directory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Open pre-existing notebook, or create new one.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Start coding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757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0096"/>
          </a:xfrm>
        </p:spPr>
        <p:txBody>
          <a:bodyPr/>
          <a:lstStyle/>
          <a:p>
            <a:r>
              <a:rPr lang="en-US" b="1" dirty="0"/>
              <a:t>What Does “Data Science” mean?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2697" y="1255224"/>
            <a:ext cx="8508670" cy="510638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(1) Collecting large amounts of data (Big Data)</a:t>
            </a:r>
          </a:p>
          <a:p>
            <a:pPr marL="0" indent="0">
              <a:buNone/>
            </a:pPr>
            <a:r>
              <a:rPr lang="en-US" sz="2800" dirty="0"/>
              <a:t>     Via computers, sensors, people, events …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(2) Doing something (Useful) with it</a:t>
            </a:r>
          </a:p>
          <a:p>
            <a:pPr marL="0" indent="0">
              <a:buNone/>
            </a:pPr>
            <a:r>
              <a:rPr lang="en-US" sz="2800" dirty="0"/>
              <a:t>     Making decisions, confirming hypotheses,</a:t>
            </a:r>
          </a:p>
          <a:p>
            <a:pPr marL="0" indent="0">
              <a:buNone/>
            </a:pPr>
            <a:r>
              <a:rPr lang="en-US" sz="2800" dirty="0"/>
              <a:t>     gaining insights, predicting future …</a:t>
            </a:r>
          </a:p>
          <a:p>
            <a:r>
              <a:rPr lang="en-US" sz="2800" dirty="0"/>
              <a:t>More specifically,</a:t>
            </a:r>
          </a:p>
          <a:p>
            <a:pPr marL="342900" lvl="1" indent="0">
              <a:buNone/>
            </a:pPr>
            <a:r>
              <a:rPr lang="en-US" sz="2600" dirty="0"/>
              <a:t>Data Science = Going from (1) to (2) </a:t>
            </a:r>
          </a:p>
          <a:p>
            <a:r>
              <a:rPr lang="en-US" sz="2800" b="1" dirty="0"/>
              <a:t>Data Science is Here to Stay</a:t>
            </a:r>
          </a:p>
          <a:p>
            <a:pPr lvl="1"/>
            <a:r>
              <a:rPr lang="en-US" sz="2600" dirty="0"/>
              <a:t>Ability to collect data will only increase</a:t>
            </a:r>
          </a:p>
          <a:p>
            <a:pPr lvl="1"/>
            <a:r>
              <a:rPr lang="en-US" sz="2600" dirty="0"/>
              <a:t>Ability to analyze data will only improve</a:t>
            </a:r>
          </a:p>
        </p:txBody>
      </p:sp>
    </p:spTree>
    <p:extLst>
      <p:ext uri="{BB962C8B-B14F-4D97-AF65-F5344CB8AC3E}">
        <p14:creationId xmlns:p14="http://schemas.microsoft.com/office/powerpoint/2010/main" val="473677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Big is the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 works of William Shakespeare</a:t>
            </a:r>
          </a:p>
          <a:p>
            <a:pPr lvl="1"/>
            <a:r>
              <a:rPr lang="en-US" sz="2400" dirty="0"/>
              <a:t>5 megabytes</a:t>
            </a:r>
          </a:p>
          <a:p>
            <a:r>
              <a:rPr lang="en-US" dirty="0"/>
              <a:t>USA Library of Congress</a:t>
            </a:r>
          </a:p>
          <a:p>
            <a:pPr lvl="1"/>
            <a:r>
              <a:rPr lang="en-US" sz="2400" dirty="0"/>
              <a:t>10 terabytes (2 million </a:t>
            </a:r>
            <a:r>
              <a:rPr lang="en-US" sz="2400" dirty="0" err="1"/>
              <a:t>Shakespeares</a:t>
            </a:r>
            <a:r>
              <a:rPr lang="en-US" sz="2400" dirty="0"/>
              <a:t>)</a:t>
            </a:r>
          </a:p>
          <a:p>
            <a:r>
              <a:rPr lang="en-US" dirty="0"/>
              <a:t>Uploaded to Facebook daily</a:t>
            </a:r>
          </a:p>
          <a:p>
            <a:pPr lvl="1"/>
            <a:r>
              <a:rPr lang="en-US" sz="2400" dirty="0"/>
              <a:t>1 petabyte (200 million </a:t>
            </a:r>
            <a:r>
              <a:rPr lang="en-US" sz="2400" dirty="0" err="1"/>
              <a:t>Shakespeares</a:t>
            </a:r>
            <a:r>
              <a:rPr lang="en-US" sz="2400" dirty="0"/>
              <a:t>)</a:t>
            </a:r>
          </a:p>
          <a:p>
            <a:r>
              <a:rPr lang="en-US" dirty="0"/>
              <a:t>Produced by humanity daily (Now)</a:t>
            </a:r>
          </a:p>
          <a:p>
            <a:pPr lvl="1"/>
            <a:r>
              <a:rPr lang="en-US" sz="2400" dirty="0"/>
              <a:t>2.5 </a:t>
            </a:r>
            <a:r>
              <a:rPr lang="en-US" sz="2400" dirty="0" err="1"/>
              <a:t>exabytes</a:t>
            </a:r>
            <a:r>
              <a:rPr lang="en-US" sz="2400" dirty="0"/>
              <a:t> (500 trillion </a:t>
            </a:r>
            <a:r>
              <a:rPr lang="en-US" sz="2400" dirty="0" err="1"/>
              <a:t>Shakespeares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4158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163228"/>
          </a:xfrm>
        </p:spPr>
        <p:txBody>
          <a:bodyPr/>
          <a:lstStyle/>
          <a:p>
            <a:r>
              <a:rPr lang="en-US" b="1" dirty="0"/>
              <a:t>Applications of “Data Science”: Traffic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674" y="1528355"/>
            <a:ext cx="8436652" cy="514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016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Applications of “Data Science”: Recommender System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93" y="1510112"/>
            <a:ext cx="8664669" cy="522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72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And Many More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Weather prediction</a:t>
            </a:r>
          </a:p>
          <a:p>
            <a:r>
              <a:rPr lang="en-US" sz="2800" dirty="0"/>
              <a:t>Medical diagnosis</a:t>
            </a:r>
          </a:p>
          <a:p>
            <a:r>
              <a:rPr lang="en-US" sz="2800" dirty="0"/>
              <a:t>Financial markets</a:t>
            </a:r>
          </a:p>
          <a:p>
            <a:r>
              <a:rPr lang="en-US" sz="2800" dirty="0"/>
              <a:t>Resource management</a:t>
            </a:r>
          </a:p>
          <a:p>
            <a:r>
              <a:rPr lang="en-US" sz="2800" dirty="0"/>
              <a:t>Computational social science</a:t>
            </a:r>
          </a:p>
          <a:p>
            <a:r>
              <a:rPr lang="en-US" sz="2800" dirty="0"/>
              <a:t>Smart buildings and cities</a:t>
            </a:r>
          </a:p>
          <a:p>
            <a:r>
              <a:rPr lang="en-US" sz="2800" dirty="0"/>
              <a:t>The list goes on and on and it’s still early days.</a:t>
            </a:r>
          </a:p>
        </p:txBody>
      </p:sp>
    </p:spTree>
    <p:extLst>
      <p:ext uri="{BB962C8B-B14F-4D97-AF65-F5344CB8AC3E}">
        <p14:creationId xmlns:p14="http://schemas.microsoft.com/office/powerpoint/2010/main" val="3091679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65126"/>
            <a:ext cx="8058149" cy="95422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Data Science Tools and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14847"/>
            <a:ext cx="8360228" cy="50945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accent5"/>
                </a:solidFill>
              </a:rPr>
              <a:t>Basic Data Manipulation and Analysis</a:t>
            </a:r>
          </a:p>
          <a:p>
            <a:pPr lvl="1"/>
            <a:r>
              <a:rPr lang="en-US" sz="2800" dirty="0"/>
              <a:t>Performing well-defined computations or</a:t>
            </a:r>
          </a:p>
          <a:p>
            <a:pPr lvl="1"/>
            <a:r>
              <a:rPr lang="en-US" sz="2800" dirty="0"/>
              <a:t>asking well-defined questions (“queries”)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5"/>
                </a:solidFill>
              </a:rPr>
              <a:t>Data Mining</a:t>
            </a:r>
          </a:p>
          <a:p>
            <a:pPr lvl="1"/>
            <a:r>
              <a:rPr lang="en-US" sz="2800" dirty="0"/>
              <a:t>Looking for patterns in data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5"/>
                </a:solidFill>
              </a:rPr>
              <a:t>Machine Learning</a:t>
            </a:r>
          </a:p>
          <a:p>
            <a:pPr lvl="1"/>
            <a:r>
              <a:rPr lang="en-US" sz="2800" dirty="0"/>
              <a:t>Using data to make inferences or predictions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5"/>
                </a:solidFill>
              </a:rPr>
              <a:t>Data Visualization</a:t>
            </a:r>
          </a:p>
          <a:p>
            <a:pPr lvl="1"/>
            <a:r>
              <a:rPr lang="en-US" sz="2800" dirty="0"/>
              <a:t>Graphical depiction of data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5"/>
                </a:solidFill>
              </a:rPr>
              <a:t>Data Collection and Preparation</a:t>
            </a:r>
          </a:p>
        </p:txBody>
      </p:sp>
    </p:spTree>
    <p:extLst>
      <p:ext uri="{BB962C8B-B14F-4D97-AF65-F5344CB8AC3E}">
        <p14:creationId xmlns:p14="http://schemas.microsoft.com/office/powerpoint/2010/main" val="2758185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Visualization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48627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strike="sngStrike" dirty="0">
                <a:solidFill>
                  <a:srgbClr val="FF0000"/>
                </a:solidFill>
              </a:rPr>
              <a:t>A picture is worth a thousand words</a:t>
            </a:r>
          </a:p>
          <a:p>
            <a:pPr marL="0" indent="0" algn="ctr">
              <a:buNone/>
            </a:pPr>
            <a:r>
              <a:rPr lang="en-US" sz="2800" dirty="0">
                <a:solidFill>
                  <a:srgbClr val="FF0000"/>
                </a:solidFill>
              </a:rPr>
              <a:t>A picture is worth trillion data points</a:t>
            </a:r>
          </a:p>
        </p:txBody>
      </p:sp>
    </p:spTree>
    <p:extLst>
      <p:ext uri="{BB962C8B-B14F-4D97-AF65-F5344CB8AC3E}">
        <p14:creationId xmlns:p14="http://schemas.microsoft.com/office/powerpoint/2010/main" val="1844818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374" y="391251"/>
            <a:ext cx="7886700" cy="901971"/>
          </a:xfrm>
        </p:spPr>
        <p:txBody>
          <a:bodyPr/>
          <a:lstStyle/>
          <a:p>
            <a:r>
              <a:rPr lang="en-US" b="1" dirty="0"/>
              <a:t>Basic Data Visualizations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4" y="1690689"/>
            <a:ext cx="8162976" cy="495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583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42459</TotalTime>
  <Words>775</Words>
  <Application>Microsoft Macintosh PowerPoint</Application>
  <PresentationFormat>On-screen Show (4:3)</PresentationFormat>
  <Paragraphs>118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Tahoma</vt:lpstr>
      <vt:lpstr>Times New Roman</vt:lpstr>
      <vt:lpstr>Verdana</vt:lpstr>
      <vt:lpstr>Wingdings</vt:lpstr>
      <vt:lpstr>Office Theme</vt:lpstr>
      <vt:lpstr>Data Science Using Python</vt:lpstr>
      <vt:lpstr>What Does “Data Science” mean? </vt:lpstr>
      <vt:lpstr>How Big is the Data?</vt:lpstr>
      <vt:lpstr>Applications of “Data Science”: Traffic</vt:lpstr>
      <vt:lpstr>Applications of “Data Science”: Recommender System</vt:lpstr>
      <vt:lpstr>And Many More</vt:lpstr>
      <vt:lpstr>Data Science Tools and Techniques</vt:lpstr>
      <vt:lpstr>Data Visualization</vt:lpstr>
      <vt:lpstr>Basic Data Visualizations</vt:lpstr>
      <vt:lpstr>Advanced Data Visualizations</vt:lpstr>
      <vt:lpstr>Languages, Systems, Platforms</vt:lpstr>
      <vt:lpstr>Why do you care?</vt:lpstr>
      <vt:lpstr>Python</vt:lpstr>
      <vt:lpstr>Python (Cont.)</vt:lpstr>
      <vt:lpstr>What Can I use Python For?</vt:lpstr>
      <vt:lpstr>Tools of the Trade</vt:lpstr>
      <vt:lpstr>Tools of the Trade</vt:lpstr>
      <vt:lpstr>Basic Workflow</vt:lpstr>
    </vt:vector>
  </TitlesOfParts>
  <Manager/>
  <Company>University of Pennsylvania</Company>
  <LinksUpToDate>false</LinksUpToDate>
  <SharedDoc>false</SharedDoc>
  <HyperlinkBase>http://www.cis.upenn.edu/~nets212/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subject>Scalable and Cloud Computing</dc:subject>
  <dc:creator>Andreas Haeberlen</dc:creator>
  <cp:keywords>NETS 212</cp:keywords>
  <dc:description/>
  <cp:lastModifiedBy>Kim, Hye Y.</cp:lastModifiedBy>
  <cp:revision>4481</cp:revision>
  <dcterms:created xsi:type="dcterms:W3CDTF">1999-05-23T11:18:07Z</dcterms:created>
  <dcterms:modified xsi:type="dcterms:W3CDTF">2022-12-01T16:34:52Z</dcterms:modified>
  <cp:category>Lecture</cp:category>
</cp:coreProperties>
</file>

<file path=docProps/thumbnail.jpeg>
</file>